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69" r:id="rId4"/>
    <p:sldId id="261" r:id="rId5"/>
    <p:sldId id="258" r:id="rId6"/>
    <p:sldId id="259" r:id="rId7"/>
    <p:sldId id="260" r:id="rId8"/>
    <p:sldId id="257" r:id="rId9"/>
    <p:sldId id="266" r:id="rId10"/>
    <p:sldId id="267" r:id="rId11"/>
    <p:sldId id="264" r:id="rId12"/>
    <p:sldId id="262" r:id="rId13"/>
    <p:sldId id="263" r:id="rId14"/>
    <p:sldId id="265" r:id="rId15"/>
    <p:sldId id="270" r:id="rId16"/>
    <p:sldId id="271" r:id="rId17"/>
    <p:sldId id="273"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9"/>
    <p:restoredTop sz="94674"/>
  </p:normalViewPr>
  <p:slideViewPr>
    <p:cSldViewPr snapToGrid="0" snapToObjects="1">
      <p:cViewPr varScale="1">
        <p:scale>
          <a:sx n="121" d="100"/>
          <a:sy n="121" d="100"/>
        </p:scale>
        <p:origin x="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8/27/17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merican Typewriter" charset="0"/>
                <a:ea typeface="American Typewriter" charset="0"/>
                <a:cs typeface="American Typewriter" charset="0"/>
              </a:rPr>
              <a:t>Global Terrorism</a:t>
            </a:r>
            <a:endParaRPr lang="en-US" dirty="0">
              <a:latin typeface="American Typewriter" charset="0"/>
              <a:ea typeface="American Typewriter" charset="0"/>
              <a:cs typeface="American Typewriter" charset="0"/>
            </a:endParaRPr>
          </a:p>
        </p:txBody>
      </p:sp>
      <p:sp>
        <p:nvSpPr>
          <p:cNvPr id="3" name="Subtitle 2"/>
          <p:cNvSpPr>
            <a:spLocks noGrp="1"/>
          </p:cNvSpPr>
          <p:nvPr>
            <p:ph type="subTitle" idx="1"/>
          </p:nvPr>
        </p:nvSpPr>
        <p:spPr/>
        <p:txBody>
          <a:bodyPr>
            <a:normAutofit lnSpcReduction="10000"/>
          </a:bodyPr>
          <a:lstStyle/>
          <a:p>
            <a:r>
              <a:rPr lang="en-US" dirty="0" smtClean="0">
                <a:latin typeface="American Typewriter" charset="0"/>
                <a:ea typeface="American Typewriter" charset="0"/>
                <a:cs typeface="American Typewriter" charset="0"/>
              </a:rPr>
              <a:t>Baurjan Safi</a:t>
            </a:r>
          </a:p>
          <a:p>
            <a:r>
              <a:rPr lang="en-US" dirty="0" smtClean="0">
                <a:latin typeface="American Typewriter" charset="0"/>
                <a:ea typeface="American Typewriter" charset="0"/>
                <a:cs typeface="American Typewriter" charset="0"/>
              </a:rPr>
              <a:t>General Assembly DSI-5</a:t>
            </a:r>
          </a:p>
          <a:p>
            <a:r>
              <a:rPr lang="en-US" dirty="0" smtClean="0">
                <a:latin typeface="American Typewriter" charset="0"/>
                <a:ea typeface="American Typewriter" charset="0"/>
                <a:cs typeface="American Typewriter" charset="0"/>
              </a:rPr>
              <a:t>August 2017</a:t>
            </a:r>
            <a:endParaRPr lang="en-US" dirty="0">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647554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74069"/>
          </a:xfrm>
        </p:spPr>
        <p:txBody>
          <a:bodyPr>
            <a:normAutofit fontScale="90000"/>
          </a:bodyPr>
          <a:lstStyle/>
          <a:p>
            <a:r>
              <a:rPr lang="en-US" smtClean="0">
                <a:latin typeface="American Typewriter" charset="0"/>
                <a:ea typeface="American Typewriter" charset="0"/>
                <a:cs typeface="American Typewriter" charset="0"/>
              </a:rPr>
              <a:t>Total Bomb </a:t>
            </a:r>
            <a:r>
              <a:rPr lang="en-US" dirty="0" smtClean="0">
                <a:latin typeface="American Typewriter" charset="0"/>
                <a:ea typeface="American Typewriter" charset="0"/>
                <a:cs typeface="American Typewriter" charset="0"/>
              </a:rPr>
              <a:t>Attacks in Russia</a:t>
            </a:r>
            <a:endParaRPr lang="en-US" dirty="0">
              <a:latin typeface="American Typewriter" charset="0"/>
              <a:ea typeface="American Typewriter" charset="0"/>
              <a:cs typeface="American Typewriter" charset="0"/>
            </a:endParaRPr>
          </a:p>
        </p:txBody>
      </p:sp>
      <p:pic>
        <p:nvPicPr>
          <p:cNvPr id="5" name="Content Placeholder 4"/>
          <p:cNvPicPr>
            <a:picLocks noGrp="1" noChangeAspect="1"/>
          </p:cNvPicPr>
          <p:nvPr>
            <p:ph idx="1"/>
          </p:nvPr>
        </p:nvPicPr>
        <p:blipFill>
          <a:blip r:embed="rId2"/>
          <a:stretch>
            <a:fillRect/>
          </a:stretch>
        </p:blipFill>
        <p:spPr>
          <a:xfrm>
            <a:off x="3281597" y="1198179"/>
            <a:ext cx="7534342" cy="5286703"/>
          </a:xfrm>
          <a:prstGeom prst="rect">
            <a:avLst/>
          </a:prstGeom>
        </p:spPr>
      </p:pic>
    </p:spTree>
    <p:extLst>
      <p:ext uri="{BB962C8B-B14F-4D97-AF65-F5344CB8AC3E}">
        <p14:creationId xmlns:p14="http://schemas.microsoft.com/office/powerpoint/2010/main" val="1591388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63256"/>
          </a:xfrm>
        </p:spPr>
        <p:txBody>
          <a:bodyPr/>
          <a:lstStyle/>
          <a:p>
            <a:r>
              <a:rPr lang="en-US" smtClean="0">
                <a:latin typeface="American Typewriter" charset="0"/>
                <a:ea typeface="American Typewriter" charset="0"/>
                <a:cs typeface="American Typewriter" charset="0"/>
              </a:rPr>
              <a:t>Posteriors </a:t>
            </a:r>
            <a:r>
              <a:rPr lang="en-US" dirty="0" smtClean="0">
                <a:latin typeface="American Typewriter" charset="0"/>
                <a:ea typeface="American Typewriter" charset="0"/>
                <a:cs typeface="American Typewriter" charset="0"/>
              </a:rPr>
              <a:t>for Dagestan </a:t>
            </a:r>
            <a:r>
              <a:rPr lang="en-US" smtClean="0">
                <a:latin typeface="American Typewriter" charset="0"/>
                <a:ea typeface="American Typewriter" charset="0"/>
                <a:cs typeface="American Typewriter" charset="0"/>
              </a:rPr>
              <a:t>and Chechnya</a:t>
            </a:r>
            <a:endParaRPr lang="en-US" dirty="0">
              <a:latin typeface="American Typewriter" charset="0"/>
              <a:ea typeface="American Typewriter" charset="0"/>
              <a:cs typeface="American Typewriter" charset="0"/>
            </a:endParaRPr>
          </a:p>
        </p:txBody>
      </p:sp>
      <p:pic>
        <p:nvPicPr>
          <p:cNvPr id="4" name="Content Placeholder 3"/>
          <p:cNvPicPr>
            <a:picLocks noGrp="1" noChangeAspect="1"/>
          </p:cNvPicPr>
          <p:nvPr>
            <p:ph idx="1"/>
          </p:nvPr>
        </p:nvPicPr>
        <p:blipFill>
          <a:blip r:embed="rId2"/>
          <a:stretch>
            <a:fillRect/>
          </a:stretch>
        </p:blipFill>
        <p:spPr>
          <a:xfrm>
            <a:off x="1636026" y="1923393"/>
            <a:ext cx="9868586" cy="4020535"/>
          </a:xfrm>
          <a:prstGeom prst="rect">
            <a:avLst/>
          </a:prstGeom>
        </p:spPr>
      </p:pic>
    </p:spTree>
    <p:extLst>
      <p:ext uri="{BB962C8B-B14F-4D97-AF65-F5344CB8AC3E}">
        <p14:creationId xmlns:p14="http://schemas.microsoft.com/office/powerpoint/2010/main" val="117091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02885"/>
          </a:xfrm>
        </p:spPr>
        <p:txBody>
          <a:bodyPr/>
          <a:lstStyle/>
          <a:p>
            <a:r>
              <a:rPr lang="en-US" dirty="0" smtClean="0">
                <a:latin typeface="American Typewriter" charset="0"/>
                <a:ea typeface="American Typewriter" charset="0"/>
                <a:cs typeface="American Typewriter" charset="0"/>
              </a:rPr>
              <a:t>Does oil have anything to do with it?</a:t>
            </a:r>
            <a:endParaRPr lang="en-US" dirty="0">
              <a:latin typeface="American Typewriter" charset="0"/>
              <a:ea typeface="American Typewriter" charset="0"/>
              <a:cs typeface="American Typewriter"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48148"/>
            <a:ext cx="8911687" cy="4921263"/>
          </a:xfrm>
        </p:spPr>
      </p:pic>
    </p:spTree>
    <p:extLst>
      <p:ext uri="{BB962C8B-B14F-4D97-AF65-F5344CB8AC3E}">
        <p14:creationId xmlns:p14="http://schemas.microsoft.com/office/powerpoint/2010/main" val="157346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724829"/>
            <a:ext cx="8911687" cy="5790041"/>
          </a:xfrm>
        </p:spPr>
      </p:pic>
    </p:spTree>
    <p:extLst>
      <p:ext uri="{BB962C8B-B14F-4D97-AF65-F5344CB8AC3E}">
        <p14:creationId xmlns:p14="http://schemas.microsoft.com/office/powerpoint/2010/main" val="208150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47642"/>
          </a:xfrm>
        </p:spPr>
        <p:txBody>
          <a:bodyPr/>
          <a:lstStyle/>
          <a:p>
            <a:r>
              <a:rPr lang="en-US" dirty="0" smtClean="0">
                <a:latin typeface="American Typewriter" charset="0"/>
                <a:ea typeface="American Typewriter" charset="0"/>
                <a:cs typeface="American Typewriter" charset="0"/>
              </a:rPr>
              <a:t>Imputing 1993</a:t>
            </a:r>
            <a:endParaRPr lang="en-US" dirty="0">
              <a:latin typeface="American Typewriter" charset="0"/>
              <a:ea typeface="American Typewriter" charset="0"/>
              <a:cs typeface="American Typewriter" charset="0"/>
            </a:endParaRPr>
          </a:p>
        </p:txBody>
      </p:sp>
      <p:pic>
        <p:nvPicPr>
          <p:cNvPr id="5" name="Picture 4"/>
          <p:cNvPicPr>
            <a:picLocks noChangeAspect="1"/>
          </p:cNvPicPr>
          <p:nvPr/>
        </p:nvPicPr>
        <p:blipFill>
          <a:blip r:embed="rId2"/>
          <a:stretch>
            <a:fillRect/>
          </a:stretch>
        </p:blipFill>
        <p:spPr>
          <a:xfrm>
            <a:off x="2963917" y="1278680"/>
            <a:ext cx="7710433" cy="5293570"/>
          </a:xfrm>
          <a:prstGeom prst="rect">
            <a:avLst/>
          </a:prstGeom>
        </p:spPr>
      </p:pic>
    </p:spTree>
    <p:extLst>
      <p:ext uri="{BB962C8B-B14F-4D97-AF65-F5344CB8AC3E}">
        <p14:creationId xmlns:p14="http://schemas.microsoft.com/office/powerpoint/2010/main" val="2101948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9429" y="582068"/>
            <a:ext cx="6099130" cy="553049"/>
          </a:xfrm>
        </p:spPr>
        <p:txBody>
          <a:bodyPr>
            <a:normAutofit fontScale="90000"/>
          </a:bodyPr>
          <a:lstStyle/>
          <a:p>
            <a:r>
              <a:rPr lang="en-US" dirty="0" smtClean="0"/>
              <a:t>Rolling Mean to Impute 1993 </a:t>
            </a:r>
            <a:endParaRPr lang="en-US" dirty="0"/>
          </a:p>
        </p:txBody>
      </p:sp>
      <p:pic>
        <p:nvPicPr>
          <p:cNvPr id="5" name="Picture 4"/>
          <p:cNvPicPr>
            <a:picLocks noChangeAspect="1"/>
          </p:cNvPicPr>
          <p:nvPr/>
        </p:nvPicPr>
        <p:blipFill>
          <a:blip r:embed="rId2"/>
          <a:stretch>
            <a:fillRect/>
          </a:stretch>
        </p:blipFill>
        <p:spPr>
          <a:xfrm>
            <a:off x="3529429" y="1397877"/>
            <a:ext cx="7038678" cy="4715422"/>
          </a:xfrm>
          <a:prstGeom prst="rect">
            <a:avLst/>
          </a:prstGeom>
        </p:spPr>
      </p:pic>
    </p:spTree>
    <p:extLst>
      <p:ext uri="{BB962C8B-B14F-4D97-AF65-F5344CB8AC3E}">
        <p14:creationId xmlns:p14="http://schemas.microsoft.com/office/powerpoint/2010/main" val="24949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09"/>
            <a:ext cx="8911687" cy="1099587"/>
          </a:xfrm>
        </p:spPr>
        <p:txBody>
          <a:bodyPr>
            <a:normAutofit/>
          </a:bodyPr>
          <a:lstStyle/>
          <a:p>
            <a:r>
              <a:rPr lang="en-US" dirty="0" smtClean="0">
                <a:latin typeface="American Typewriter" charset="0"/>
                <a:ea typeface="American Typewriter" charset="0"/>
                <a:cs typeface="American Typewriter" charset="0"/>
              </a:rPr>
              <a:t>The Process is Not </a:t>
            </a:r>
            <a:r>
              <a:rPr lang="en-US" dirty="0">
                <a:latin typeface="American Typewriter" charset="0"/>
                <a:ea typeface="American Typewriter" charset="0"/>
                <a:cs typeface="American Typewriter" charset="0"/>
              </a:rPr>
              <a:t>P</a:t>
            </a:r>
            <a:r>
              <a:rPr lang="en-US" dirty="0" smtClean="0">
                <a:latin typeface="American Typewriter" charset="0"/>
                <a:ea typeface="American Typewriter" charset="0"/>
                <a:cs typeface="American Typewriter" charset="0"/>
              </a:rPr>
              <a:t>urely </a:t>
            </a:r>
            <a:r>
              <a:rPr lang="en-US" dirty="0">
                <a:latin typeface="American Typewriter" charset="0"/>
                <a:ea typeface="American Typewriter" charset="0"/>
                <a:cs typeface="American Typewriter" charset="0"/>
              </a:rPr>
              <a:t>S</a:t>
            </a:r>
            <a:r>
              <a:rPr lang="en-US" dirty="0" smtClean="0">
                <a:latin typeface="American Typewriter" charset="0"/>
                <a:ea typeface="American Typewriter" charset="0"/>
                <a:cs typeface="American Typewriter" charset="0"/>
              </a:rPr>
              <a:t>tochastic</a:t>
            </a:r>
            <a:endParaRPr lang="en-US" dirty="0">
              <a:latin typeface="American Typewriter" charset="0"/>
              <a:ea typeface="American Typewriter" charset="0"/>
              <a:cs typeface="American Typewriter" charset="0"/>
            </a:endParaRPr>
          </a:p>
        </p:txBody>
      </p:sp>
      <p:sp>
        <p:nvSpPr>
          <p:cNvPr id="3" name="Content Placeholder 2"/>
          <p:cNvSpPr>
            <a:spLocks noGrp="1"/>
          </p:cNvSpPr>
          <p:nvPr>
            <p:ph idx="1"/>
          </p:nvPr>
        </p:nvSpPr>
        <p:spPr>
          <a:xfrm>
            <a:off x="2589212" y="2133600"/>
            <a:ext cx="3653933" cy="3777622"/>
          </a:xfrm>
        </p:spPr>
        <p:txBody>
          <a:bodyPr/>
          <a:lstStyle/>
          <a:p>
            <a:r>
              <a:rPr lang="en-US" dirty="0" smtClean="0">
                <a:latin typeface="American Typewriter" charset="0"/>
                <a:ea typeface="American Typewriter" charset="0"/>
                <a:cs typeface="American Typewriter" charset="0"/>
              </a:rPr>
              <a:t>Thus imputing 1993 will be simpler:</a:t>
            </a:r>
          </a:p>
          <a:p>
            <a:pPr lvl="1"/>
            <a:r>
              <a:rPr lang="en-US" dirty="0" smtClean="0">
                <a:latin typeface="American Typewriter" charset="0"/>
                <a:ea typeface="American Typewriter" charset="0"/>
                <a:cs typeface="American Typewriter" charset="0"/>
              </a:rPr>
              <a:t>Number of bomb attacks is suggested as arithmetic average of the moving mean for 6 previous periods.</a:t>
            </a:r>
          </a:p>
          <a:p>
            <a:pPr lvl="1"/>
            <a:r>
              <a:rPr lang="en-US" dirty="0" smtClean="0">
                <a:latin typeface="American Typewriter" charset="0"/>
                <a:ea typeface="American Typewriter" charset="0"/>
                <a:cs typeface="American Typewriter" charset="0"/>
              </a:rPr>
              <a:t>1703 bombing attacks</a:t>
            </a:r>
            <a:endParaRPr lang="en-US" dirty="0">
              <a:latin typeface="American Typewriter" charset="0"/>
              <a:ea typeface="American Typewriter" charset="0"/>
              <a:cs typeface="American Typewriter"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221" y="2133600"/>
            <a:ext cx="3810000" cy="2730500"/>
          </a:xfrm>
          <a:prstGeom prst="rect">
            <a:avLst/>
          </a:prstGeom>
        </p:spPr>
      </p:pic>
    </p:spTree>
    <p:extLst>
      <p:ext uri="{BB962C8B-B14F-4D97-AF65-F5344CB8AC3E}">
        <p14:creationId xmlns:p14="http://schemas.microsoft.com/office/powerpoint/2010/main" val="322917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merican Typewriter" charset="0"/>
                <a:ea typeface="American Typewriter" charset="0"/>
                <a:cs typeface="American Typewriter" charset="0"/>
              </a:rPr>
              <a:t>Conclusions:</a:t>
            </a:r>
            <a:endParaRPr lang="en-US" dirty="0">
              <a:latin typeface="American Typewriter" charset="0"/>
              <a:ea typeface="American Typewriter" charset="0"/>
              <a:cs typeface="American Typewriter" charset="0"/>
            </a:endParaRPr>
          </a:p>
        </p:txBody>
      </p:sp>
      <p:sp>
        <p:nvSpPr>
          <p:cNvPr id="3" name="Content Placeholder 2"/>
          <p:cNvSpPr>
            <a:spLocks noGrp="1"/>
          </p:cNvSpPr>
          <p:nvPr>
            <p:ph idx="1"/>
          </p:nvPr>
        </p:nvSpPr>
        <p:spPr/>
        <p:txBody>
          <a:bodyPr>
            <a:normAutofit/>
          </a:bodyPr>
          <a:lstStyle/>
          <a:p>
            <a:r>
              <a:rPr lang="en-US" sz="2000" dirty="0" smtClean="0">
                <a:latin typeface="American Typewriter" charset="0"/>
                <a:ea typeface="American Typewriter" charset="0"/>
                <a:cs typeface="American Typewriter" charset="0"/>
              </a:rPr>
              <a:t>Analysis has shown that terrorist activity in Russian republics of Dagestan and Chechnya are difficult to differ statistically. That speaks of a general nature of terrorism in both autonomous republics</a:t>
            </a:r>
          </a:p>
          <a:p>
            <a:r>
              <a:rPr lang="en-US" sz="2000" dirty="0" smtClean="0">
                <a:latin typeface="American Typewriter" charset="0"/>
                <a:ea typeface="American Typewriter" charset="0"/>
                <a:cs typeface="American Typewriter" charset="0"/>
              </a:rPr>
              <a:t>Imputing 1993, has proved that the terrorism is not purely stochastic</a:t>
            </a:r>
          </a:p>
          <a:p>
            <a:r>
              <a:rPr lang="en-US" sz="2000" dirty="0" smtClean="0">
                <a:latin typeface="American Typewriter" charset="0"/>
                <a:ea typeface="American Typewriter" charset="0"/>
                <a:cs typeface="American Typewriter" charset="0"/>
              </a:rPr>
              <a:t>The observed correlation between price of oil and terrorist activity is an important factor to remember that any illegal activity, especially one that involves buying weapon needs resources. Be that oil, drugs, gold, diamonds or human lives.</a:t>
            </a:r>
            <a:endParaRPr lang="en-US" sz="2000" dirty="0">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403213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Discussion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8122" y="1376855"/>
            <a:ext cx="6681292" cy="4513974"/>
          </a:xfrm>
        </p:spPr>
      </p:pic>
    </p:spTree>
    <p:extLst>
      <p:ext uri="{BB962C8B-B14F-4D97-AF65-F5344CB8AC3E}">
        <p14:creationId xmlns:p14="http://schemas.microsoft.com/office/powerpoint/2010/main" val="1003030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merican Typewriter" charset="0"/>
                <a:ea typeface="American Typewriter" charset="0"/>
                <a:cs typeface="American Typewriter" charset="0"/>
              </a:rPr>
              <a:t>Plan of Presentation</a:t>
            </a:r>
            <a:endParaRPr lang="en-US" dirty="0">
              <a:latin typeface="American Typewriter" charset="0"/>
              <a:ea typeface="American Typewriter" charset="0"/>
              <a:cs typeface="American Typewriter" charset="0"/>
            </a:endParaRPr>
          </a:p>
        </p:txBody>
      </p:sp>
      <p:sp>
        <p:nvSpPr>
          <p:cNvPr id="3" name="Content Placeholder 2"/>
          <p:cNvSpPr>
            <a:spLocks noGrp="1"/>
          </p:cNvSpPr>
          <p:nvPr>
            <p:ph idx="1"/>
          </p:nvPr>
        </p:nvSpPr>
        <p:spPr/>
        <p:txBody>
          <a:bodyPr/>
          <a:lstStyle/>
          <a:p>
            <a:r>
              <a:rPr lang="en-US" dirty="0" smtClean="0">
                <a:latin typeface="American Typewriter" charset="0"/>
                <a:ea typeface="American Typewriter" charset="0"/>
                <a:cs typeface="American Typewriter" charset="0"/>
              </a:rPr>
              <a:t>Data Set</a:t>
            </a:r>
          </a:p>
          <a:p>
            <a:r>
              <a:rPr lang="en-US" dirty="0" smtClean="0">
                <a:latin typeface="American Typewriter" charset="0"/>
                <a:ea typeface="American Typewriter" charset="0"/>
                <a:cs typeface="American Typewriter" charset="0"/>
              </a:rPr>
              <a:t>EDA</a:t>
            </a:r>
          </a:p>
          <a:p>
            <a:r>
              <a:rPr lang="en-US" dirty="0" smtClean="0">
                <a:latin typeface="American Typewriter" charset="0"/>
                <a:ea typeface="American Typewriter" charset="0"/>
                <a:cs typeface="American Typewriter" charset="0"/>
              </a:rPr>
              <a:t>Terror in Russia</a:t>
            </a:r>
          </a:p>
          <a:p>
            <a:pPr lvl="1"/>
            <a:r>
              <a:rPr lang="en-US" dirty="0" smtClean="0">
                <a:latin typeface="American Typewriter" charset="0"/>
                <a:ea typeface="American Typewriter" charset="0"/>
                <a:cs typeface="American Typewriter" charset="0"/>
              </a:rPr>
              <a:t>Dagestan vs Chechnya</a:t>
            </a:r>
          </a:p>
          <a:p>
            <a:r>
              <a:rPr lang="en-US" dirty="0" smtClean="0">
                <a:latin typeface="American Typewriter" charset="0"/>
                <a:ea typeface="American Typewriter" charset="0"/>
                <a:cs typeface="American Typewriter" charset="0"/>
              </a:rPr>
              <a:t>Imputing 1993</a:t>
            </a:r>
          </a:p>
          <a:p>
            <a:endParaRPr lang="en-US" dirty="0">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174444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89380"/>
          </a:xfrm>
        </p:spPr>
        <p:txBody>
          <a:bodyPr/>
          <a:lstStyle/>
          <a:p>
            <a:r>
              <a:rPr lang="en-US" dirty="0" smtClean="0">
                <a:latin typeface="American Typewriter" charset="0"/>
                <a:ea typeface="American Typewriter" charset="0"/>
                <a:cs typeface="American Typewriter" charset="0"/>
              </a:rPr>
              <a:t>Data:</a:t>
            </a:r>
            <a:endParaRPr lang="en-US" dirty="0">
              <a:latin typeface="American Typewriter" charset="0"/>
              <a:ea typeface="American Typewriter" charset="0"/>
              <a:cs typeface="American Typewriter" charset="0"/>
            </a:endParaRPr>
          </a:p>
        </p:txBody>
      </p:sp>
      <p:sp>
        <p:nvSpPr>
          <p:cNvPr id="3" name="Content Placeholder 2"/>
          <p:cNvSpPr>
            <a:spLocks noGrp="1"/>
          </p:cNvSpPr>
          <p:nvPr>
            <p:ph idx="1"/>
          </p:nvPr>
        </p:nvSpPr>
        <p:spPr/>
        <p:txBody>
          <a:bodyPr>
            <a:normAutofit/>
          </a:bodyPr>
          <a:lstStyle/>
          <a:p>
            <a:r>
              <a:rPr lang="en-US" sz="2000" dirty="0" smtClean="0">
                <a:latin typeface="American Typewriter" charset="0"/>
                <a:ea typeface="American Typewriter" charset="0"/>
                <a:cs typeface="American Typewriter" charset="0"/>
              </a:rPr>
              <a:t>Over 170 thousand observations</a:t>
            </a:r>
          </a:p>
          <a:p>
            <a:r>
              <a:rPr lang="en-US" sz="2000" dirty="0" smtClean="0">
                <a:latin typeface="American Typewriter" charset="0"/>
                <a:ea typeface="American Typewriter" charset="0"/>
                <a:cs typeface="American Typewriter" charset="0"/>
              </a:rPr>
              <a:t>Years from 1970 until 2016</a:t>
            </a:r>
          </a:p>
          <a:p>
            <a:r>
              <a:rPr lang="en-US" sz="2000" dirty="0" smtClean="0">
                <a:latin typeface="American Typewriter" charset="0"/>
                <a:ea typeface="American Typewriter" charset="0"/>
                <a:cs typeface="American Typewriter" charset="0"/>
              </a:rPr>
              <a:t>Over 130 features</a:t>
            </a:r>
          </a:p>
          <a:p>
            <a:endParaRPr lang="en-US" sz="2000" dirty="0">
              <a:latin typeface="American Typewriter" charset="0"/>
              <a:ea typeface="American Typewriter" charset="0"/>
              <a:cs typeface="American Typewriter" charset="0"/>
            </a:endParaRPr>
          </a:p>
          <a:p>
            <a:r>
              <a:rPr lang="en-US" sz="2000" dirty="0" smtClean="0">
                <a:latin typeface="American Typewriter" charset="0"/>
                <a:ea typeface="American Typewriter" charset="0"/>
                <a:cs typeface="American Typewriter" charset="0"/>
              </a:rPr>
              <a:t>Decision:</a:t>
            </a:r>
          </a:p>
          <a:p>
            <a:pPr lvl="1"/>
            <a:r>
              <a:rPr lang="en-US" sz="1800" dirty="0" smtClean="0">
                <a:latin typeface="American Typewriter" charset="0"/>
                <a:ea typeface="American Typewriter" charset="0"/>
                <a:cs typeface="American Typewriter" charset="0"/>
              </a:rPr>
              <a:t>Left only ones with geographic coordinates</a:t>
            </a:r>
          </a:p>
          <a:p>
            <a:pPr lvl="1"/>
            <a:r>
              <a:rPr lang="en-US" sz="1800" dirty="0" smtClean="0">
                <a:latin typeface="American Typewriter" charset="0"/>
                <a:ea typeface="American Typewriter" charset="0"/>
                <a:cs typeface="American Typewriter" charset="0"/>
              </a:rPr>
              <a:t>Only 20 most consistent features</a:t>
            </a:r>
          </a:p>
          <a:p>
            <a:pPr lvl="1"/>
            <a:r>
              <a:rPr lang="en-US" sz="1800" dirty="0" smtClean="0">
                <a:latin typeface="American Typewriter" charset="0"/>
                <a:ea typeface="American Typewriter" charset="0"/>
                <a:cs typeface="American Typewriter" charset="0"/>
              </a:rPr>
              <a:t>Added other data</a:t>
            </a:r>
          </a:p>
          <a:p>
            <a:endParaRPr lang="en-US" dirty="0">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83841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lobal Terrorism.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3011" y="390293"/>
            <a:ext cx="9670337" cy="6043961"/>
          </a:xfrm>
        </p:spPr>
      </p:pic>
    </p:spTree>
    <p:extLst>
      <p:ext uri="{BB962C8B-B14F-4D97-AF65-F5344CB8AC3E}">
        <p14:creationId xmlns:p14="http://schemas.microsoft.com/office/powerpoint/2010/main" val="18831293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549934"/>
          </a:xfrm>
        </p:spPr>
        <p:txBody>
          <a:bodyPr>
            <a:normAutofit fontScale="90000"/>
          </a:bodyPr>
          <a:lstStyle/>
          <a:p>
            <a:r>
              <a:rPr lang="en-US" dirty="0" smtClean="0">
                <a:latin typeface="American Typewriter" charset="0"/>
                <a:ea typeface="American Typewriter" charset="0"/>
                <a:cs typeface="American Typewriter" charset="0"/>
              </a:rPr>
              <a:t>Terror Attacks Year to Year</a:t>
            </a:r>
            <a:endParaRPr lang="en-US" dirty="0">
              <a:latin typeface="American Typewriter" charset="0"/>
              <a:ea typeface="American Typewriter" charset="0"/>
              <a:cs typeface="American Typewriter"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32" y="1478844"/>
            <a:ext cx="9188286" cy="4941016"/>
          </a:xfrm>
        </p:spPr>
      </p:pic>
    </p:spTree>
    <p:extLst>
      <p:ext uri="{BB962C8B-B14F-4D97-AF65-F5344CB8AC3E}">
        <p14:creationId xmlns:p14="http://schemas.microsoft.com/office/powerpoint/2010/main" val="117472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6045" y="606997"/>
            <a:ext cx="7687732" cy="923330"/>
          </a:xfrm>
          <a:prstGeom prst="rect">
            <a:avLst/>
          </a:prstGeom>
          <a:noFill/>
        </p:spPr>
        <p:txBody>
          <a:bodyPr wrap="square" rtlCol="0">
            <a:spAutoFit/>
          </a:bodyPr>
          <a:lstStyle/>
          <a:p>
            <a:r>
              <a:rPr lang="en-US" dirty="0" smtClean="0">
                <a:latin typeface="American Typewriter" charset="0"/>
                <a:ea typeface="American Typewriter" charset="0"/>
                <a:cs typeface="American Typewriter" charset="0"/>
              </a:rPr>
              <a:t>The Average Trend </a:t>
            </a:r>
            <a:r>
              <a:rPr lang="en-US" dirty="0" smtClean="0">
                <a:latin typeface="American Typewriter" charset="0"/>
                <a:ea typeface="American Typewriter" charset="0"/>
                <a:cs typeface="American Typewriter" charset="0"/>
              </a:rPr>
              <a:t>Stays Consistent </a:t>
            </a:r>
            <a:r>
              <a:rPr lang="mr-IN" dirty="0" smtClean="0">
                <a:latin typeface="American Typewriter" charset="0"/>
                <a:ea typeface="American Typewriter" charset="0"/>
                <a:cs typeface="American Typewriter" charset="0"/>
              </a:rPr>
              <a:t>–</a:t>
            </a:r>
            <a:r>
              <a:rPr lang="en-US" dirty="0" smtClean="0">
                <a:latin typeface="American Typewriter" charset="0"/>
                <a:ea typeface="American Typewriter" charset="0"/>
                <a:cs typeface="American Typewriter" charset="0"/>
              </a:rPr>
              <a:t> </a:t>
            </a:r>
            <a:r>
              <a:rPr lang="en-US" dirty="0" smtClean="0">
                <a:latin typeface="American Typewriter" charset="0"/>
                <a:ea typeface="American Typewriter" charset="0"/>
                <a:cs typeface="American Typewriter" charset="0"/>
              </a:rPr>
              <a:t>2.4 humans fall victim </a:t>
            </a:r>
            <a:r>
              <a:rPr lang="en-US" dirty="0" smtClean="0">
                <a:latin typeface="American Typewriter" charset="0"/>
                <a:ea typeface="American Typewriter" charset="0"/>
                <a:cs typeface="American Typewriter" charset="0"/>
              </a:rPr>
              <a:t>of </a:t>
            </a:r>
            <a:r>
              <a:rPr lang="en-US" dirty="0" smtClean="0">
                <a:latin typeface="American Typewriter" charset="0"/>
                <a:ea typeface="American Typewriter" charset="0"/>
                <a:cs typeface="American Typewriter" charset="0"/>
              </a:rPr>
              <a:t>a terrorist attack</a:t>
            </a:r>
          </a:p>
          <a:p>
            <a:endParaRPr lang="en-US" dirty="0">
              <a:latin typeface="American Typewriter" charset="0"/>
              <a:ea typeface="American Typewriter" charset="0"/>
              <a:cs typeface="American Typewriter"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6045" y="1530327"/>
            <a:ext cx="7676444" cy="5090072"/>
          </a:xfrm>
        </p:spPr>
      </p:pic>
    </p:spTree>
    <p:extLst>
      <p:ext uri="{BB962C8B-B14F-4D97-AF65-F5344CB8AC3E}">
        <p14:creationId xmlns:p14="http://schemas.microsoft.com/office/powerpoint/2010/main" val="1283008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74112"/>
          </a:xfrm>
        </p:spPr>
        <p:txBody>
          <a:bodyPr/>
          <a:lstStyle/>
          <a:p>
            <a:r>
              <a:rPr lang="en-US" smtClean="0">
                <a:latin typeface="American Typewriter" charset="0"/>
                <a:ea typeface="American Typewriter" charset="0"/>
                <a:cs typeface="American Typewriter" charset="0"/>
              </a:rPr>
              <a:t>Types of Attacks</a:t>
            </a:r>
            <a:endParaRPr lang="en-US">
              <a:latin typeface="American Typewriter" charset="0"/>
              <a:ea typeface="American Typewriter" charset="0"/>
              <a:cs typeface="American Typewriter"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422400"/>
            <a:ext cx="8911687" cy="5091258"/>
          </a:xfrm>
        </p:spPr>
      </p:pic>
    </p:spTree>
    <p:extLst>
      <p:ext uri="{BB962C8B-B14F-4D97-AF65-F5344CB8AC3E}">
        <p14:creationId xmlns:p14="http://schemas.microsoft.com/office/powerpoint/2010/main" val="894049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85401"/>
          </a:xfrm>
        </p:spPr>
        <p:txBody>
          <a:bodyPr>
            <a:normAutofit/>
          </a:bodyPr>
          <a:lstStyle/>
          <a:p>
            <a:r>
              <a:rPr lang="en-US" dirty="0" smtClean="0">
                <a:latin typeface="American Typewriter" charset="0"/>
                <a:ea typeface="American Typewriter" charset="0"/>
                <a:cs typeface="American Typewriter" charset="0"/>
              </a:rPr>
              <a:t>Homicides Globally </a:t>
            </a:r>
            <a:endParaRPr lang="en-US" dirty="0">
              <a:latin typeface="American Typewriter" charset="0"/>
              <a:ea typeface="American Typewriter" charset="0"/>
              <a:cs typeface="American Typewriter"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5650941"/>
              </p:ext>
            </p:extLst>
          </p:nvPr>
        </p:nvGraphicFramePr>
        <p:xfrm>
          <a:off x="2592927" y="1399825"/>
          <a:ext cx="8911684" cy="4876796"/>
        </p:xfrm>
        <a:graphic>
          <a:graphicData uri="http://schemas.openxmlformats.org/drawingml/2006/table">
            <a:tbl>
              <a:tblPr>
                <a:tableStyleId>{5C22544A-7EE6-4342-B048-85BDC9FD1C3A}</a:tableStyleId>
              </a:tblPr>
              <a:tblGrid>
                <a:gridCol w="362355"/>
                <a:gridCol w="1407412"/>
                <a:gridCol w="2167245"/>
                <a:gridCol w="564609"/>
                <a:gridCol w="2692919"/>
                <a:gridCol w="1717144"/>
              </a:tblGrid>
              <a:tr h="1261922">
                <a:tc>
                  <a:txBody>
                    <a:bodyPr/>
                    <a:lstStyle/>
                    <a:p>
                      <a:pPr algn="ctr" fontAlgn="ctr"/>
                      <a:r>
                        <a:rPr lang="uk-UA" sz="1600" u="none" strike="noStrike" dirty="0">
                          <a:effectLst/>
                          <a:latin typeface="American Typewriter" charset="0"/>
                          <a:ea typeface="American Typewriter" charset="0"/>
                          <a:cs typeface="American Typewriter" charset="0"/>
                        </a:rPr>
                        <a:t>##</a:t>
                      </a:r>
                      <a:endParaRPr lang="uk-UA"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en-US" sz="1600" u="none" strike="noStrike" dirty="0">
                          <a:effectLst/>
                          <a:latin typeface="American Typewriter" charset="0"/>
                          <a:ea typeface="American Typewriter" charset="0"/>
                          <a:cs typeface="American Typewriter" charset="0"/>
                        </a:rPr>
                        <a:t>Country</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en-US" sz="1600" u="none" strike="noStrike" dirty="0">
                          <a:effectLst/>
                          <a:latin typeface="American Typewriter" charset="0"/>
                          <a:ea typeface="American Typewriter" charset="0"/>
                          <a:cs typeface="American Typewriter" charset="0"/>
                        </a:rPr>
                        <a:t>Number of People Killed a Year *</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uk-UA" sz="1600" u="none" strike="noStrike" dirty="0">
                          <a:effectLst/>
                          <a:latin typeface="American Typewriter" charset="0"/>
                          <a:ea typeface="American Typewriter" charset="0"/>
                          <a:cs typeface="American Typewriter" charset="0"/>
                        </a:rPr>
                        <a:t>##</a:t>
                      </a:r>
                      <a:endParaRPr lang="uk-UA"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en-US" sz="1600" u="none" strike="noStrike" dirty="0">
                          <a:effectLst/>
                          <a:latin typeface="American Typewriter" charset="0"/>
                          <a:ea typeface="American Typewriter" charset="0"/>
                          <a:cs typeface="American Typewriter" charset="0"/>
                        </a:rPr>
                        <a:t>Country</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en-US" sz="1600" u="none" strike="noStrike" dirty="0">
                          <a:effectLst/>
                          <a:latin typeface="American Typewriter" charset="0"/>
                          <a:ea typeface="American Typewriter" charset="0"/>
                          <a:cs typeface="American Typewriter" charset="0"/>
                        </a:rPr>
                        <a:t>Murders per 100,000 *</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r>
              <a:tr h="315480">
                <a:tc>
                  <a:txBody>
                    <a:bodyPr/>
                    <a:lstStyle/>
                    <a:p>
                      <a:pPr algn="ctr" fontAlgn="ctr"/>
                      <a:r>
                        <a:rPr lang="en-US" sz="1600" u="none" strike="noStrike" dirty="0">
                          <a:effectLst/>
                          <a:latin typeface="American Typewriter" charset="0"/>
                          <a:ea typeface="American Typewriter" charset="0"/>
                          <a:cs typeface="American Typewriter" charset="0"/>
                        </a:rPr>
                        <a:t>1</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dirty="0">
                          <a:effectLst/>
                          <a:latin typeface="American Typewriter" charset="0"/>
                          <a:ea typeface="American Typewriter" charset="0"/>
                          <a:cs typeface="American Typewriter" charset="0"/>
                        </a:rPr>
                        <a:t> Brazil</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lvl="0" algn="ctr" fontAlgn="b"/>
                      <a:r>
                        <a:rPr lang="ru-RU" sz="1600" u="none" strike="noStrike" dirty="0">
                          <a:effectLst/>
                          <a:latin typeface="American Typewriter" charset="0"/>
                          <a:ea typeface="American Typewriter" charset="0"/>
                          <a:cs typeface="American Typewriter" charset="0"/>
                        </a:rPr>
                        <a:t>55,574</a:t>
                      </a:r>
                      <a:endParaRPr lang="ru-RU"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ctr"/>
                      <a:r>
                        <a:rPr lang="en-US" sz="1600" u="none" strike="noStrike" dirty="0">
                          <a:effectLst/>
                          <a:latin typeface="American Typewriter" charset="0"/>
                          <a:ea typeface="American Typewriter" charset="0"/>
                          <a:cs typeface="American Typewriter" charset="0"/>
                        </a:rPr>
                        <a:t>1</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dirty="0">
                          <a:effectLst/>
                          <a:latin typeface="American Typewriter" charset="0"/>
                          <a:ea typeface="American Typewriter" charset="0"/>
                          <a:cs typeface="American Typewriter" charset="0"/>
                        </a:rPr>
                        <a:t>El Salvador</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b"/>
                      <a:r>
                        <a:rPr lang="hr-HR" sz="1600" u="none" strike="noStrike" dirty="0" smtClean="0">
                          <a:effectLst/>
                          <a:latin typeface="American Typewriter" charset="0"/>
                          <a:ea typeface="American Typewriter" charset="0"/>
                          <a:cs typeface="American Typewriter" charset="0"/>
                        </a:rPr>
                        <a:t>108.6</a:t>
                      </a:r>
                      <a:endParaRPr lang="hr-HR"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r>
              <a:tr h="315480">
                <a:tc>
                  <a:txBody>
                    <a:bodyPr/>
                    <a:lstStyle/>
                    <a:p>
                      <a:pPr algn="ctr" fontAlgn="ctr"/>
                      <a:r>
                        <a:rPr lang="is-IS" sz="1600" u="none" strike="noStrike" dirty="0">
                          <a:effectLst/>
                          <a:latin typeface="American Typewriter" charset="0"/>
                          <a:ea typeface="American Typewriter" charset="0"/>
                          <a:cs typeface="American Typewriter" charset="0"/>
                        </a:rPr>
                        <a:t>2</a:t>
                      </a:r>
                      <a:endParaRPr lang="is-I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a:effectLst/>
                          <a:latin typeface="American Typewriter" charset="0"/>
                          <a:ea typeface="American Typewriter" charset="0"/>
                          <a:cs typeface="American Typewriter" charset="0"/>
                        </a:rPr>
                        <a:t> India</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lvl="0" algn="ctr" fontAlgn="b"/>
                      <a:r>
                        <a:rPr lang="is-IS" sz="1600" u="none" strike="noStrike" dirty="0">
                          <a:effectLst/>
                          <a:latin typeface="American Typewriter" charset="0"/>
                          <a:ea typeface="American Typewriter" charset="0"/>
                          <a:cs typeface="American Typewriter" charset="0"/>
                        </a:rPr>
                        <a:t>41,623</a:t>
                      </a:r>
                      <a:endParaRPr lang="is-I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is-IS" sz="1600" u="none" strike="noStrike" dirty="0">
                          <a:effectLst/>
                          <a:latin typeface="American Typewriter" charset="0"/>
                          <a:ea typeface="American Typewriter" charset="0"/>
                          <a:cs typeface="American Typewriter" charset="0"/>
                        </a:rPr>
                        <a:t>2</a:t>
                      </a:r>
                      <a:endParaRPr lang="is-I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smtClean="0">
                          <a:effectLst/>
                          <a:latin typeface="American Typewriter" charset="0"/>
                          <a:ea typeface="American Typewriter" charset="0"/>
                          <a:cs typeface="American Typewriter" charset="0"/>
                        </a:rPr>
                        <a:t>Honduras</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b"/>
                      <a:r>
                        <a:rPr lang="hr-HR" sz="1600" u="none" strike="noStrike" dirty="0" smtClean="0">
                          <a:effectLst/>
                          <a:latin typeface="American Typewriter" charset="0"/>
                          <a:ea typeface="American Typewriter" charset="0"/>
                          <a:cs typeface="American Typewriter" charset="0"/>
                        </a:rPr>
                        <a:t>63.8</a:t>
                      </a:r>
                      <a:endParaRPr lang="hr-HR"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r>
              <a:tr h="315480">
                <a:tc>
                  <a:txBody>
                    <a:bodyPr/>
                    <a:lstStyle/>
                    <a:p>
                      <a:pPr algn="ctr" fontAlgn="ctr"/>
                      <a:r>
                        <a:rPr lang="en-US" sz="1600" u="none" strike="noStrike" dirty="0">
                          <a:effectLst/>
                          <a:latin typeface="American Typewriter" charset="0"/>
                          <a:ea typeface="American Typewriter" charset="0"/>
                          <a:cs typeface="American Typewriter" charset="0"/>
                        </a:rPr>
                        <a:t>3</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a:effectLst/>
                          <a:latin typeface="American Typewriter" charset="0"/>
                          <a:ea typeface="American Typewriter" charset="0"/>
                          <a:cs typeface="American Typewriter" charset="0"/>
                        </a:rPr>
                        <a:t> Mexico</a:t>
                      </a:r>
                      <a:endParaRPr lang="en-US" sz="1600" b="0" i="0" u="none" strike="noStrike">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lvl="0" algn="ctr" fontAlgn="b"/>
                      <a:r>
                        <a:rPr lang="is-IS" sz="1600" u="none" strike="noStrike" dirty="0">
                          <a:effectLst/>
                          <a:latin typeface="American Typewriter" charset="0"/>
                          <a:ea typeface="American Typewriter" charset="0"/>
                          <a:cs typeface="American Typewriter" charset="0"/>
                        </a:rPr>
                        <a:t>20,762</a:t>
                      </a:r>
                      <a:endParaRPr lang="is-I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ctr"/>
                      <a:r>
                        <a:rPr lang="en-US" sz="1600" u="none" strike="noStrike" dirty="0">
                          <a:effectLst/>
                          <a:latin typeface="American Typewriter" charset="0"/>
                          <a:ea typeface="American Typewriter" charset="0"/>
                          <a:cs typeface="American Typewriter" charset="0"/>
                        </a:rPr>
                        <a:t>3</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dirty="0" smtClean="0">
                          <a:effectLst/>
                          <a:latin typeface="American Typewriter" charset="0"/>
                          <a:ea typeface="American Typewriter" charset="0"/>
                          <a:cs typeface="American Typewriter" charset="0"/>
                        </a:rPr>
                        <a:t>Venezuela</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b"/>
                      <a:r>
                        <a:rPr lang="nb-NO" sz="1600" u="none" strike="noStrike" dirty="0" smtClean="0">
                          <a:effectLst/>
                          <a:latin typeface="American Typewriter" charset="0"/>
                          <a:ea typeface="American Typewriter" charset="0"/>
                          <a:cs typeface="American Typewriter" charset="0"/>
                        </a:rPr>
                        <a:t>57.2</a:t>
                      </a:r>
                      <a:endParaRPr lang="nb-NO"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r>
              <a:tr h="315480">
                <a:tc>
                  <a:txBody>
                    <a:bodyPr/>
                    <a:lstStyle/>
                    <a:p>
                      <a:pPr algn="ctr" fontAlgn="ctr"/>
                      <a:r>
                        <a:rPr lang="en-US" sz="1600" u="none" strike="noStrike" dirty="0">
                          <a:effectLst/>
                          <a:latin typeface="American Typewriter" charset="0"/>
                          <a:ea typeface="American Typewriter" charset="0"/>
                          <a:cs typeface="American Typewriter" charset="0"/>
                        </a:rPr>
                        <a:t>4</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a:effectLst/>
                          <a:latin typeface="American Typewriter" charset="0"/>
                          <a:ea typeface="American Typewriter" charset="0"/>
                          <a:cs typeface="American Typewriter" charset="0"/>
                        </a:rPr>
                        <a:t> South Africa</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lvl="0" algn="ctr" fontAlgn="b"/>
                      <a:r>
                        <a:rPr lang="is-IS" sz="1600" u="none" strike="noStrike" dirty="0">
                          <a:effectLst/>
                          <a:latin typeface="American Typewriter" charset="0"/>
                          <a:ea typeface="American Typewriter" charset="0"/>
                          <a:cs typeface="American Typewriter" charset="0"/>
                        </a:rPr>
                        <a:t>18,673</a:t>
                      </a:r>
                      <a:endParaRPr lang="is-I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en-US" sz="1600" u="none" strike="noStrike" dirty="0">
                          <a:effectLst/>
                          <a:latin typeface="American Typewriter" charset="0"/>
                          <a:ea typeface="American Typewriter" charset="0"/>
                          <a:cs typeface="American Typewriter" charset="0"/>
                        </a:rPr>
                        <a:t>4</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a:effectLst/>
                          <a:latin typeface="American Typewriter" charset="0"/>
                          <a:ea typeface="American Typewriter" charset="0"/>
                          <a:cs typeface="American Typewriter" charset="0"/>
                        </a:rPr>
                        <a:t>US Virgin Islands</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b"/>
                      <a:r>
                        <a:rPr lang="hr-HR" sz="1600" u="none" strike="noStrike" dirty="0" smtClean="0">
                          <a:effectLst/>
                          <a:latin typeface="American Typewriter" charset="0"/>
                          <a:ea typeface="American Typewriter" charset="0"/>
                          <a:cs typeface="American Typewriter" charset="0"/>
                        </a:rPr>
                        <a:t>52.6</a:t>
                      </a:r>
                      <a:endParaRPr lang="hr-HR"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r>
              <a:tr h="315480">
                <a:tc>
                  <a:txBody>
                    <a:bodyPr/>
                    <a:lstStyle/>
                    <a:p>
                      <a:pPr algn="ctr" fontAlgn="ctr"/>
                      <a:r>
                        <a:rPr lang="en-US" sz="1600" u="none" strike="noStrike" dirty="0">
                          <a:effectLst/>
                          <a:latin typeface="American Typewriter" charset="0"/>
                          <a:ea typeface="American Typewriter" charset="0"/>
                          <a:cs typeface="American Typewriter" charset="0"/>
                        </a:rPr>
                        <a:t>5</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a:effectLst/>
                          <a:latin typeface="American Typewriter" charset="0"/>
                          <a:ea typeface="American Typewriter" charset="0"/>
                          <a:cs typeface="American Typewriter" charset="0"/>
                        </a:rPr>
                        <a:t> Nigeria</a:t>
                      </a:r>
                      <a:endParaRPr lang="en-US" sz="1600" b="0" i="0" u="none" strike="noStrike">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lvl="0" algn="ctr" fontAlgn="b"/>
                      <a:r>
                        <a:rPr lang="nl-NL" sz="1600" u="none" strike="noStrike" dirty="0">
                          <a:effectLst/>
                          <a:latin typeface="American Typewriter" charset="0"/>
                          <a:ea typeface="American Typewriter" charset="0"/>
                          <a:cs typeface="American Typewriter" charset="0"/>
                        </a:rPr>
                        <a:t>17,843</a:t>
                      </a:r>
                      <a:endParaRPr lang="nl-NL"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ctr"/>
                      <a:r>
                        <a:rPr lang="en-US" sz="1600" u="none" strike="noStrike" dirty="0">
                          <a:effectLst/>
                          <a:latin typeface="American Typewriter" charset="0"/>
                          <a:ea typeface="American Typewriter" charset="0"/>
                          <a:cs typeface="American Typewriter" charset="0"/>
                        </a:rPr>
                        <a:t>5</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dirty="0" smtClean="0">
                          <a:effectLst/>
                          <a:latin typeface="American Typewriter" charset="0"/>
                          <a:ea typeface="American Typewriter" charset="0"/>
                          <a:cs typeface="American Typewriter" charset="0"/>
                        </a:rPr>
                        <a:t>Jamaica</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b"/>
                      <a:r>
                        <a:rPr lang="hr-HR" sz="1600" u="none" strike="noStrike" dirty="0" smtClean="0">
                          <a:effectLst/>
                          <a:latin typeface="American Typewriter" charset="0"/>
                          <a:ea typeface="American Typewriter" charset="0"/>
                          <a:cs typeface="American Typewriter" charset="0"/>
                        </a:rPr>
                        <a:t>43.2</a:t>
                      </a:r>
                      <a:endParaRPr lang="hr-HR"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r>
              <a:tr h="315480">
                <a:tc>
                  <a:txBody>
                    <a:bodyPr/>
                    <a:lstStyle/>
                    <a:p>
                      <a:pPr algn="ctr" fontAlgn="ctr"/>
                      <a:r>
                        <a:rPr lang="en-US" sz="1600" u="none" strike="noStrike" dirty="0">
                          <a:effectLst/>
                          <a:latin typeface="American Typewriter" charset="0"/>
                          <a:ea typeface="American Typewriter" charset="0"/>
                          <a:cs typeface="American Typewriter" charset="0"/>
                        </a:rPr>
                        <a:t>6</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a:effectLst/>
                          <a:latin typeface="American Typewriter" charset="0"/>
                          <a:ea typeface="American Typewriter" charset="0"/>
                          <a:cs typeface="American Typewriter" charset="0"/>
                        </a:rPr>
                        <a:t> Venezuela</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lvl="0" algn="ctr" fontAlgn="b"/>
                      <a:r>
                        <a:rPr lang="fi-FI" sz="1600" u="none" strike="noStrike" dirty="0">
                          <a:effectLst/>
                          <a:latin typeface="American Typewriter" charset="0"/>
                          <a:ea typeface="American Typewriter" charset="0"/>
                          <a:cs typeface="American Typewriter" charset="0"/>
                        </a:rPr>
                        <a:t>17,778</a:t>
                      </a:r>
                      <a:endParaRPr lang="fi-FI"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en-US" sz="1600" u="none" strike="noStrike" dirty="0">
                          <a:effectLst/>
                          <a:latin typeface="American Typewriter" charset="0"/>
                          <a:ea typeface="American Typewriter" charset="0"/>
                          <a:cs typeface="American Typewriter" charset="0"/>
                        </a:rPr>
                        <a:t>6</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smtClean="0">
                          <a:effectLst/>
                          <a:latin typeface="American Typewriter" charset="0"/>
                          <a:ea typeface="American Typewriter" charset="0"/>
                          <a:cs typeface="American Typewriter" charset="0"/>
                        </a:rPr>
                        <a:t>Lesotho</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b"/>
                      <a:r>
                        <a:rPr lang="en-US" sz="1600" u="none" strike="noStrike" dirty="0" smtClean="0">
                          <a:effectLst/>
                          <a:latin typeface="American Typewriter" charset="0"/>
                          <a:ea typeface="American Typewriter" charset="0"/>
                          <a:cs typeface="American Typewriter" charset="0"/>
                        </a:rPr>
                        <a:t>38.0</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r>
              <a:tr h="315480">
                <a:tc>
                  <a:txBody>
                    <a:bodyPr/>
                    <a:lstStyle/>
                    <a:p>
                      <a:pPr algn="ctr" fontAlgn="ctr"/>
                      <a:r>
                        <a:rPr lang="en-US" sz="1600" u="none" strike="noStrike" dirty="0">
                          <a:effectLst/>
                          <a:latin typeface="American Typewriter" charset="0"/>
                          <a:ea typeface="American Typewriter" charset="0"/>
                          <a:cs typeface="American Typewriter" charset="0"/>
                        </a:rPr>
                        <a:t>7</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a:effectLst/>
                          <a:latin typeface="American Typewriter" charset="0"/>
                          <a:ea typeface="American Typewriter" charset="0"/>
                          <a:cs typeface="American Typewriter" charset="0"/>
                        </a:rPr>
                        <a:t> Russia</a:t>
                      </a:r>
                      <a:endParaRPr lang="en-US" sz="1600" b="0" i="0" u="none" strike="noStrike">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lvl="0" algn="ctr" fontAlgn="b"/>
                      <a:r>
                        <a:rPr lang="is-IS" sz="1600" u="none" strike="noStrike" dirty="0">
                          <a:effectLst/>
                          <a:latin typeface="American Typewriter" charset="0"/>
                          <a:ea typeface="American Typewriter" charset="0"/>
                          <a:cs typeface="American Typewriter" charset="0"/>
                        </a:rPr>
                        <a:t>16,232</a:t>
                      </a:r>
                      <a:endParaRPr lang="is-I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ctr"/>
                      <a:r>
                        <a:rPr lang="en-US" sz="1600" u="none" strike="noStrike" dirty="0">
                          <a:effectLst/>
                          <a:latin typeface="American Typewriter" charset="0"/>
                          <a:ea typeface="American Typewriter" charset="0"/>
                          <a:cs typeface="American Typewriter" charset="0"/>
                        </a:rPr>
                        <a:t>7</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dirty="0" smtClean="0">
                          <a:effectLst/>
                          <a:latin typeface="American Typewriter" charset="0"/>
                          <a:ea typeface="American Typewriter" charset="0"/>
                          <a:cs typeface="American Typewriter" charset="0"/>
                        </a:rPr>
                        <a:t>Belize</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b"/>
                      <a:r>
                        <a:rPr lang="hr-HR" sz="1600" u="none" strike="noStrike" dirty="0">
                          <a:effectLst/>
                          <a:latin typeface="American Typewriter" charset="0"/>
                          <a:ea typeface="American Typewriter" charset="0"/>
                          <a:cs typeface="American Typewriter" charset="0"/>
                        </a:rPr>
                        <a:t>34.4</a:t>
                      </a:r>
                      <a:endParaRPr lang="hr-HR"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r>
              <a:tr h="315480">
                <a:tc>
                  <a:txBody>
                    <a:bodyPr/>
                    <a:lstStyle/>
                    <a:p>
                      <a:pPr algn="ctr" fontAlgn="ctr"/>
                      <a:r>
                        <a:rPr lang="en-US" sz="1600" u="none" strike="noStrike" dirty="0">
                          <a:effectLst/>
                          <a:latin typeface="American Typewriter" charset="0"/>
                          <a:ea typeface="American Typewriter" charset="0"/>
                          <a:cs typeface="American Typewriter" charset="0"/>
                        </a:rPr>
                        <a:t>8</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a:effectLst/>
                          <a:latin typeface="American Typewriter" charset="0"/>
                          <a:ea typeface="American Typewriter" charset="0"/>
                          <a:cs typeface="American Typewriter" charset="0"/>
                        </a:rPr>
                        <a:t> United States</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lvl="0" algn="ctr" fontAlgn="b"/>
                      <a:r>
                        <a:rPr lang="uk-UA" sz="1600" u="none" strike="noStrike" dirty="0">
                          <a:effectLst/>
                          <a:latin typeface="American Typewriter" charset="0"/>
                          <a:ea typeface="American Typewriter" charset="0"/>
                          <a:cs typeface="American Typewriter" charset="0"/>
                        </a:rPr>
                        <a:t>15,696</a:t>
                      </a:r>
                      <a:endParaRPr lang="uk-UA"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en-US" sz="1600" u="none" strike="noStrike" dirty="0">
                          <a:effectLst/>
                          <a:latin typeface="American Typewriter" charset="0"/>
                          <a:ea typeface="American Typewriter" charset="0"/>
                          <a:cs typeface="American Typewriter" charset="0"/>
                        </a:rPr>
                        <a:t>8</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smtClean="0">
                          <a:effectLst/>
                          <a:latin typeface="American Typewriter" charset="0"/>
                          <a:ea typeface="American Typewriter" charset="0"/>
                          <a:cs typeface="American Typewriter" charset="0"/>
                        </a:rPr>
                        <a:t>South </a:t>
                      </a:r>
                      <a:r>
                        <a:rPr lang="en-US" sz="1600" u="none" strike="noStrike" dirty="0">
                          <a:effectLst/>
                          <a:latin typeface="American Typewriter" charset="0"/>
                          <a:ea typeface="American Typewriter" charset="0"/>
                          <a:cs typeface="American Typewriter" charset="0"/>
                        </a:rPr>
                        <a:t>Africa</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b"/>
                      <a:r>
                        <a:rPr lang="hr-HR" sz="1600" u="none" strike="noStrike" dirty="0" smtClean="0">
                          <a:effectLst/>
                          <a:latin typeface="American Typewriter" charset="0"/>
                          <a:ea typeface="American Typewriter" charset="0"/>
                          <a:cs typeface="American Typewriter" charset="0"/>
                        </a:rPr>
                        <a:t>34.3</a:t>
                      </a:r>
                      <a:endParaRPr lang="hr-HR"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r>
              <a:tr h="315480">
                <a:tc>
                  <a:txBody>
                    <a:bodyPr/>
                    <a:lstStyle/>
                    <a:p>
                      <a:pPr algn="ctr" fontAlgn="ctr"/>
                      <a:r>
                        <a:rPr lang="en-US" sz="1600" u="none" strike="noStrike" dirty="0">
                          <a:effectLst/>
                          <a:latin typeface="American Typewriter" charset="0"/>
                          <a:ea typeface="American Typewriter" charset="0"/>
                          <a:cs typeface="American Typewriter" charset="0"/>
                        </a:rPr>
                        <a:t>9</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dirty="0">
                          <a:effectLst/>
                          <a:latin typeface="American Typewriter" charset="0"/>
                          <a:ea typeface="American Typewriter" charset="0"/>
                          <a:cs typeface="American Typewriter" charset="0"/>
                        </a:rPr>
                        <a:t> Pakistan</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lvl="0" algn="ctr" fontAlgn="b"/>
                      <a:r>
                        <a:rPr lang="is-IS" sz="1600" u="none" strike="noStrike" dirty="0">
                          <a:effectLst/>
                          <a:latin typeface="American Typewriter" charset="0"/>
                          <a:ea typeface="American Typewriter" charset="0"/>
                          <a:cs typeface="American Typewriter" charset="0"/>
                        </a:rPr>
                        <a:t>13,846</a:t>
                      </a:r>
                      <a:endParaRPr lang="is-I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ctr"/>
                      <a:r>
                        <a:rPr lang="en-US" sz="1600" u="none" strike="noStrike" dirty="0">
                          <a:effectLst/>
                          <a:latin typeface="American Typewriter" charset="0"/>
                          <a:ea typeface="American Typewriter" charset="0"/>
                          <a:cs typeface="American Typewriter" charset="0"/>
                        </a:rPr>
                        <a:t>9</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r>
                        <a:rPr lang="en-US" sz="1600" u="none" strike="noStrike" dirty="0" smtClean="0">
                          <a:effectLst/>
                          <a:latin typeface="American Typewriter" charset="0"/>
                          <a:ea typeface="American Typewriter" charset="0"/>
                          <a:cs typeface="American Typewriter" charset="0"/>
                        </a:rPr>
                        <a:t>Saint </a:t>
                      </a:r>
                      <a:r>
                        <a:rPr lang="en-US" sz="1600" u="none" strike="noStrike" dirty="0">
                          <a:effectLst/>
                          <a:latin typeface="American Typewriter" charset="0"/>
                          <a:ea typeface="American Typewriter" charset="0"/>
                          <a:cs typeface="American Typewriter" charset="0"/>
                        </a:rPr>
                        <a:t>Kitts and Nevis</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ctr" fontAlgn="b"/>
                      <a:r>
                        <a:rPr lang="hr-HR" sz="1600" u="none" strike="noStrike" dirty="0" smtClean="0">
                          <a:effectLst/>
                          <a:latin typeface="American Typewriter" charset="0"/>
                          <a:ea typeface="American Typewriter" charset="0"/>
                          <a:cs typeface="American Typewriter" charset="0"/>
                        </a:rPr>
                        <a:t>33.6</a:t>
                      </a:r>
                      <a:endParaRPr lang="hr-HR"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r>
              <a:tr h="315480">
                <a:tc>
                  <a:txBody>
                    <a:bodyPr/>
                    <a:lstStyle/>
                    <a:p>
                      <a:pPr algn="ctr" fontAlgn="ctr"/>
                      <a:r>
                        <a:rPr lang="en-US" sz="1600" u="none" strike="noStrike" dirty="0">
                          <a:effectLst/>
                          <a:latin typeface="American Typewriter" charset="0"/>
                          <a:ea typeface="American Typewriter" charset="0"/>
                          <a:cs typeface="American Typewriter" charset="0"/>
                        </a:rPr>
                        <a:t>10</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a:effectLst/>
                          <a:latin typeface="American Typewriter" charset="0"/>
                          <a:ea typeface="American Typewriter" charset="0"/>
                          <a:cs typeface="American Typewriter" charset="0"/>
                        </a:rPr>
                        <a:t> Colombia</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lvl="0" algn="ctr" fontAlgn="b"/>
                      <a:r>
                        <a:rPr lang="fi-FI" sz="1600" u="none" strike="noStrike" dirty="0">
                          <a:effectLst/>
                          <a:latin typeface="American Typewriter" charset="0"/>
                          <a:ea typeface="American Typewriter" charset="0"/>
                          <a:cs typeface="American Typewriter" charset="0"/>
                        </a:rPr>
                        <a:t>12,782</a:t>
                      </a:r>
                      <a:endParaRPr lang="fi-FI"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ctr"/>
                      <a:r>
                        <a:rPr lang="en-US" sz="1600" u="none" strike="noStrike" dirty="0">
                          <a:effectLst/>
                          <a:latin typeface="American Typewriter" charset="0"/>
                          <a:ea typeface="American Typewriter" charset="0"/>
                          <a:cs typeface="American Typewriter" charset="0"/>
                        </a:rPr>
                        <a:t>10</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l" fontAlgn="b"/>
                      <a:r>
                        <a:rPr lang="en-US" sz="1600" u="none" strike="noStrike" dirty="0" smtClean="0">
                          <a:effectLst/>
                          <a:latin typeface="American Typewriter" charset="0"/>
                          <a:ea typeface="American Typewriter" charset="0"/>
                          <a:cs typeface="American Typewriter" charset="0"/>
                        </a:rPr>
                        <a:t>Guatemala</a:t>
                      </a:r>
                      <a:endParaRPr lang="en-US"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c>
                  <a:txBody>
                    <a:bodyPr/>
                    <a:lstStyle/>
                    <a:p>
                      <a:pPr algn="ctr" fontAlgn="b"/>
                      <a:r>
                        <a:rPr lang="nb-NO" sz="1600" u="none" strike="noStrike" dirty="0" smtClean="0">
                          <a:effectLst/>
                          <a:latin typeface="American Typewriter" charset="0"/>
                          <a:ea typeface="American Typewriter" charset="0"/>
                          <a:cs typeface="American Typewriter" charset="0"/>
                        </a:rPr>
                        <a:t>31.2</a:t>
                      </a:r>
                      <a:r>
                        <a:rPr lang="nb-NO" sz="1600" u="none" strike="noStrike" baseline="0" dirty="0" smtClean="0">
                          <a:effectLst/>
                          <a:latin typeface="American Typewriter" charset="0"/>
                          <a:ea typeface="American Typewriter" charset="0"/>
                          <a:cs typeface="American Typewriter" charset="0"/>
                        </a:rPr>
                        <a:t> </a:t>
                      </a:r>
                      <a:endParaRPr lang="nb-NO" sz="16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accent6">
                        <a:lumMod val="20000"/>
                        <a:lumOff val="80000"/>
                      </a:schemeClr>
                    </a:solidFill>
                  </a:tcPr>
                </a:tc>
              </a:tr>
              <a:tr h="210319">
                <a:tc>
                  <a:txBody>
                    <a:bodyPr/>
                    <a:lstStyle/>
                    <a:p>
                      <a:pPr algn="l" fontAlgn="ctr"/>
                      <a:endParaRPr lang="en-US" sz="10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ctr">
                    <a:solidFill>
                      <a:schemeClr val="bg1"/>
                    </a:solidFill>
                  </a:tcPr>
                </a:tc>
                <a:tc>
                  <a:txBody>
                    <a:bodyPr/>
                    <a:lstStyle/>
                    <a:p>
                      <a:pPr algn="l" fontAlgn="b"/>
                      <a:endParaRPr lang="en-US" sz="10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b">
                    <a:solidFill>
                      <a:schemeClr val="bg1"/>
                    </a:solidFill>
                  </a:tcPr>
                </a:tc>
                <a:tc>
                  <a:txBody>
                    <a:bodyPr/>
                    <a:lstStyle/>
                    <a:p>
                      <a:pPr algn="l" fontAlgn="b"/>
                      <a:endParaRPr lang="en-US" sz="10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b">
                    <a:solidFill>
                      <a:schemeClr val="bg1"/>
                    </a:solidFill>
                  </a:tcPr>
                </a:tc>
                <a:tc>
                  <a:txBody>
                    <a:bodyPr/>
                    <a:lstStyle/>
                    <a:p>
                      <a:pPr algn="l" fontAlgn="b"/>
                      <a:endParaRPr lang="en-US" sz="10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b">
                    <a:solidFill>
                      <a:schemeClr val="bg1"/>
                    </a:solidFill>
                  </a:tcPr>
                </a:tc>
                <a:tc>
                  <a:txBody>
                    <a:bodyPr/>
                    <a:lstStyle/>
                    <a:p>
                      <a:pPr algn="l" fontAlgn="b"/>
                      <a:endParaRPr lang="en-US" sz="10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b">
                    <a:solidFill>
                      <a:schemeClr val="bg1"/>
                    </a:solidFill>
                  </a:tcPr>
                </a:tc>
                <a:tc>
                  <a:txBody>
                    <a:bodyPr/>
                    <a:lstStyle/>
                    <a:p>
                      <a:pPr algn="l" fontAlgn="b"/>
                      <a:endParaRPr lang="en-US" sz="10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b">
                    <a:solidFill>
                      <a:schemeClr val="bg1"/>
                    </a:solidFill>
                  </a:tcPr>
                </a:tc>
              </a:tr>
              <a:tr h="249755">
                <a:tc gridSpan="6">
                  <a:txBody>
                    <a:bodyPr/>
                    <a:lstStyle/>
                    <a:p>
                      <a:pPr algn="l" fontAlgn="b"/>
                      <a:r>
                        <a:rPr lang="en-US" sz="1100" u="none" strike="noStrike" dirty="0">
                          <a:effectLst/>
                          <a:latin typeface="American Typewriter" charset="0"/>
                          <a:ea typeface="American Typewriter" charset="0"/>
                          <a:cs typeface="American Typewriter" charset="0"/>
                        </a:rPr>
                        <a:t>* - https://</a:t>
                      </a:r>
                      <a:r>
                        <a:rPr lang="en-US" sz="1100" u="none" strike="noStrike" dirty="0" err="1">
                          <a:effectLst/>
                          <a:latin typeface="American Typewriter" charset="0"/>
                          <a:ea typeface="American Typewriter" charset="0"/>
                          <a:cs typeface="American Typewriter" charset="0"/>
                        </a:rPr>
                        <a:t>en.wikipedia.org</a:t>
                      </a:r>
                      <a:r>
                        <a:rPr lang="en-US" sz="1100" u="none" strike="noStrike" dirty="0">
                          <a:effectLst/>
                          <a:latin typeface="American Typewriter" charset="0"/>
                          <a:ea typeface="American Typewriter" charset="0"/>
                          <a:cs typeface="American Typewriter" charset="0"/>
                        </a:rPr>
                        <a:t>/wiki/</a:t>
                      </a:r>
                      <a:r>
                        <a:rPr lang="en-US" sz="1100" u="none" strike="noStrike" dirty="0" err="1">
                          <a:effectLst/>
                          <a:latin typeface="American Typewriter" charset="0"/>
                          <a:ea typeface="American Typewriter" charset="0"/>
                          <a:cs typeface="American Typewriter" charset="0"/>
                        </a:rPr>
                        <a:t>List_of_countries_by_intentional_homicide_rate</a:t>
                      </a:r>
                      <a:endParaRPr lang="en-US" sz="1100" b="0" i="0" u="none" strike="noStrike" dirty="0">
                        <a:solidFill>
                          <a:srgbClr val="000000"/>
                        </a:solidFill>
                        <a:effectLst/>
                        <a:latin typeface="American Typewriter" charset="0"/>
                        <a:ea typeface="American Typewriter" charset="0"/>
                        <a:cs typeface="American Typewriter" charset="0"/>
                      </a:endParaRPr>
                    </a:p>
                  </a:txBody>
                  <a:tcPr marL="5092" marR="5092" marT="5092" marB="0" anchor="b">
                    <a:solidFill>
                      <a:schemeClr val="accent6">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54231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8152"/>
          </a:xfrm>
        </p:spPr>
        <p:txBody>
          <a:bodyPr/>
          <a:lstStyle/>
          <a:p>
            <a:r>
              <a:rPr lang="en-US" dirty="0" smtClean="0">
                <a:latin typeface="American Typewriter" charset="0"/>
                <a:ea typeface="American Typewriter" charset="0"/>
                <a:cs typeface="American Typewriter" charset="0"/>
              </a:rPr>
              <a:t>Neighbor: Fortune or Fate</a:t>
            </a:r>
            <a:endParaRPr lang="en-US" dirty="0">
              <a:latin typeface="American Typewriter" charset="0"/>
              <a:ea typeface="American Typewriter" charset="0"/>
              <a:cs typeface="American Typewriter"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5205" y="1282262"/>
            <a:ext cx="5547126" cy="4992414"/>
          </a:xfrm>
        </p:spPr>
      </p:pic>
    </p:spTree>
    <p:extLst>
      <p:ext uri="{BB962C8B-B14F-4D97-AF65-F5344CB8AC3E}">
        <p14:creationId xmlns:p14="http://schemas.microsoft.com/office/powerpoint/2010/main" val="133407646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824</TotalTime>
  <Words>310</Words>
  <Application>Microsoft Macintosh PowerPoint</Application>
  <PresentationFormat>Widescreen</PresentationFormat>
  <Paragraphs>105</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American Typewriter</vt:lpstr>
      <vt:lpstr>Century Gothic</vt:lpstr>
      <vt:lpstr>Wingdings 3</vt:lpstr>
      <vt:lpstr>Arial</vt:lpstr>
      <vt:lpstr>Wisp</vt:lpstr>
      <vt:lpstr>Global Terrorism</vt:lpstr>
      <vt:lpstr>Plan of Presentation</vt:lpstr>
      <vt:lpstr>Data:</vt:lpstr>
      <vt:lpstr>PowerPoint Presentation</vt:lpstr>
      <vt:lpstr>Terror Attacks Year to Year</vt:lpstr>
      <vt:lpstr>PowerPoint Presentation</vt:lpstr>
      <vt:lpstr>Types of Attacks</vt:lpstr>
      <vt:lpstr>Homicides Globally </vt:lpstr>
      <vt:lpstr>Neighbor: Fortune or Fate</vt:lpstr>
      <vt:lpstr>Total Bomb Attacks in Russia</vt:lpstr>
      <vt:lpstr>Posteriors for Dagestan and Chechnya</vt:lpstr>
      <vt:lpstr>Does oil have anything to do with it?</vt:lpstr>
      <vt:lpstr>PowerPoint Presentation</vt:lpstr>
      <vt:lpstr>Imputing 1993</vt:lpstr>
      <vt:lpstr>Rolling Mean to Impute 1993 </vt:lpstr>
      <vt:lpstr>The Process is Not Purely Stochastic</vt:lpstr>
      <vt:lpstr>Conclusions:</vt:lpstr>
      <vt:lpstr>Questions and Discussion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Baurjan Safi</dc:creator>
  <cp:lastModifiedBy>Baurjan Safi</cp:lastModifiedBy>
  <cp:revision>17</cp:revision>
  <dcterms:created xsi:type="dcterms:W3CDTF">2017-08-25T17:18:00Z</dcterms:created>
  <dcterms:modified xsi:type="dcterms:W3CDTF">2017-08-28T00:12:24Z</dcterms:modified>
</cp:coreProperties>
</file>